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webextensions/webextension1.xml" ContentType="application/vnd.ms-office.webextension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8" r:id="rId3"/>
    <p:sldId id="259" r:id="rId4"/>
    <p:sldId id="260" r:id="rId5"/>
    <p:sldId id="261" r:id="rId6"/>
    <p:sldId id="264" r:id="rId7"/>
    <p:sldId id="265" r:id="rId8"/>
    <p:sldId id="266" r:id="rId9"/>
    <p:sldId id="267" r:id="rId10"/>
    <p:sldId id="262" r:id="rId11"/>
    <p:sldId id="263" r:id="rId12"/>
  </p:sldIdLst>
  <p:sldSz cx="14630400" cy="8229600"/>
  <p:notesSz cx="8229600" cy="146304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Inter" panose="020B0604020202020204" charset="0"/>
      <p:regular r:id="rId18"/>
    </p:embeddedFont>
    <p:embeddedFont>
      <p:font typeface="Petrona" panose="020B0604020202020204" charset="0"/>
      <p:regular r:id="rId19"/>
    </p:embeddedFont>
  </p:embeddedFontLst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1E5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>
        <p:scale>
          <a:sx n="50" d="100"/>
          <a:sy n="50" d="100"/>
        </p:scale>
        <p:origin x="1522" y="5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749036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5352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5334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7757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3482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11/relationships/webextension" Target="../webextensions/webextension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26731" y="1059418"/>
            <a:ext cx="7663339" cy="38314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500"/>
              </a:lnSpc>
              <a:buNone/>
            </a:pPr>
            <a:r>
              <a:rPr lang="en-US" sz="6000" b="1" dirty="0">
                <a:solidFill>
                  <a:srgbClr val="000000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Análisis de Datos para la Optimización de la Atención al Paciente</a:t>
            </a:r>
            <a:endParaRPr lang="en-US" sz="6000" dirty="0"/>
          </a:p>
        </p:txBody>
      </p:sp>
      <p:sp>
        <p:nvSpPr>
          <p:cNvPr id="4" name="Text 1"/>
          <p:cNvSpPr/>
          <p:nvPr/>
        </p:nvSpPr>
        <p:spPr>
          <a:xfrm>
            <a:off x="6226731" y="4924834"/>
            <a:ext cx="7663339" cy="13539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Este análisis de datos tiene como objetivo mejorar la atención al paciente </a:t>
            </a:r>
            <a:r>
              <a:rPr lang="en-US" sz="165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</a:t>
            </a: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65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MediAlpes</a:t>
            </a: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mediante la agrupación de pacientes con características similares. Esto nos permitirá comprender mejor las necesidades de cada grupo y optimizar los recursos.</a:t>
            </a:r>
            <a:endParaRPr lang="en-US" sz="1650" dirty="0"/>
          </a:p>
        </p:txBody>
      </p:sp>
      <p:sp>
        <p:nvSpPr>
          <p:cNvPr id="5" name="Shape 2"/>
          <p:cNvSpPr/>
          <p:nvPr/>
        </p:nvSpPr>
        <p:spPr>
          <a:xfrm>
            <a:off x="6226731" y="6815852"/>
            <a:ext cx="338376" cy="338376"/>
          </a:xfrm>
          <a:prstGeom prst="roundRect">
            <a:avLst>
              <a:gd name="adj" fmla="val 27020491"/>
            </a:avLst>
          </a:prstGeom>
          <a:noFill/>
          <a:ln w="762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s-CO"/>
          </a:p>
        </p:txBody>
      </p:sp>
      <p:sp>
        <p:nvSpPr>
          <p:cNvPr id="7" name="Text 3"/>
          <p:cNvSpPr/>
          <p:nvPr/>
        </p:nvSpPr>
        <p:spPr>
          <a:xfrm>
            <a:off x="6670834" y="6800017"/>
            <a:ext cx="3725585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Santiago Molina </a:t>
            </a:r>
          </a:p>
          <a:p>
            <a:pPr marL="0" indent="0" algn="l">
              <a:lnSpc>
                <a:spcPts val="290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Francois Morales</a:t>
            </a:r>
          </a:p>
          <a:p>
            <a:pPr marL="0" indent="0" algn="l">
              <a:lnSpc>
                <a:spcPts val="290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Leonardo Rangel</a:t>
            </a:r>
            <a:endParaRPr lang="en-US" sz="20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61365" y="598408"/>
            <a:ext cx="7794069" cy="12656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950"/>
              </a:lnSpc>
              <a:buNone/>
            </a:pPr>
            <a:r>
              <a:rPr lang="en-US" sz="3950" b="1" dirty="0">
                <a:solidFill>
                  <a:srgbClr val="000000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Beneficios de la Segmentación de Pacientes</a:t>
            </a:r>
            <a:endParaRPr lang="en-US" sz="3950" dirty="0"/>
          </a:p>
        </p:txBody>
      </p:sp>
      <p:sp>
        <p:nvSpPr>
          <p:cNvPr id="4" name="Text 1"/>
          <p:cNvSpPr/>
          <p:nvPr/>
        </p:nvSpPr>
        <p:spPr>
          <a:xfrm>
            <a:off x="5881271" y="2178843"/>
            <a:ext cx="7794069" cy="6172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s-MX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La segmentación de pacientes en cinco </a:t>
            </a:r>
            <a:r>
              <a:rPr lang="es-MX" sz="150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clusters</a:t>
            </a:r>
            <a:r>
              <a:rPr lang="es-MX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proporciona al hospital una visión valiosa de los distintos perfiles de atención. Aunque la separación entre grupos no sea óptima, esta información permite optimizar recursos y mejorar procesos. Por ejemplo, el </a:t>
            </a:r>
            <a:r>
              <a:rPr lang="es-MX" sz="150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Cluster</a:t>
            </a:r>
            <a:r>
              <a:rPr lang="es-MX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0, caracterizado por estancias prolongadas, sugiere la necesidad de gestionar casos complejos con personal adicional, mientras que el </a:t>
            </a:r>
            <a:r>
              <a:rPr lang="es-MX" sz="150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Cluster</a:t>
            </a:r>
            <a:r>
              <a:rPr lang="es-MX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2, con alto error de </a:t>
            </a:r>
            <a:r>
              <a:rPr lang="es-MX" sz="150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triaje</a:t>
            </a:r>
            <a:r>
              <a:rPr lang="es-MX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destaca la oportunidad de perfeccionar los protocolos de evaluación inicial.</a:t>
            </a:r>
          </a:p>
          <a:p>
            <a:pPr marL="0" indent="0">
              <a:lnSpc>
                <a:spcPts val="2400"/>
              </a:lnSpc>
              <a:buNone/>
            </a:pPr>
            <a:endParaRPr lang="es-MX" sz="1500" dirty="0">
              <a:solidFill>
                <a:srgbClr val="272525"/>
              </a:solidFill>
              <a:latin typeface="Inter" pitchFamily="34" charset="0"/>
              <a:ea typeface="Inter" pitchFamily="34" charset="-122"/>
              <a:cs typeface="Inter" pitchFamily="34" charset="-120"/>
            </a:endParaRPr>
          </a:p>
          <a:p>
            <a:pPr marL="0" indent="0">
              <a:lnSpc>
                <a:spcPts val="2400"/>
              </a:lnSpc>
              <a:buNone/>
            </a:pPr>
            <a:r>
              <a:rPr lang="es-MX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Además, la identificación de </a:t>
            </a:r>
            <a:r>
              <a:rPr lang="es-MX" sz="150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clusters</a:t>
            </a:r>
            <a:r>
              <a:rPr lang="es-MX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permite desarrollar protocolos de atención más personalizados y refuerza la eficacia de los protocolos de emergencia, como se observa en el </a:t>
            </a:r>
            <a:r>
              <a:rPr lang="es-MX" sz="150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Cluster</a:t>
            </a:r>
            <a:r>
              <a:rPr lang="es-MX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3, que muestra una frecuencia cardíaca elevada con estancias cortas. Esta segmentación también facilita la planificación de la capacidad hospitalaria.</a:t>
            </a:r>
          </a:p>
          <a:p>
            <a:pPr marL="0" indent="0">
              <a:lnSpc>
                <a:spcPts val="2400"/>
              </a:lnSpc>
              <a:buNone/>
            </a:pPr>
            <a:endParaRPr lang="es-MX" sz="1500" dirty="0">
              <a:solidFill>
                <a:srgbClr val="272525"/>
              </a:solidFill>
              <a:latin typeface="Inter" pitchFamily="34" charset="0"/>
              <a:ea typeface="Inter" pitchFamily="34" charset="-122"/>
              <a:cs typeface="Inter" pitchFamily="34" charset="-120"/>
            </a:endParaRPr>
          </a:p>
          <a:p>
            <a:pPr marL="0" indent="0">
              <a:lnSpc>
                <a:spcPts val="2400"/>
              </a:lnSpc>
              <a:buNone/>
            </a:pPr>
            <a:r>
              <a:rPr lang="es-MX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Por último, los patrones identificados pueden guiar programas de formación específicos para el personal y establecer un sistema de mejora continua. Aunque la separación entre </a:t>
            </a:r>
            <a:r>
              <a:rPr lang="es-MX" sz="150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clusters</a:t>
            </a:r>
            <a:r>
              <a:rPr lang="es-MX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no sea óptima, el análisis sienta las bases para refinar métricas y procesos, optimizando la eficiencia operativa general del hospital.</a:t>
            </a:r>
            <a:endParaRPr lang="en-US" sz="15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317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87943" y="540544"/>
            <a:ext cx="7768114" cy="12899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050"/>
              </a:lnSpc>
              <a:buNone/>
            </a:pPr>
            <a:r>
              <a:rPr lang="en-US" sz="4050" b="1" dirty="0">
                <a:solidFill>
                  <a:srgbClr val="000000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Próximos Pasos y Recomendaciones</a:t>
            </a:r>
            <a:endParaRPr lang="en-US" sz="4050" dirty="0"/>
          </a:p>
        </p:txBody>
      </p:sp>
      <p:sp>
        <p:nvSpPr>
          <p:cNvPr id="4" name="Text 1"/>
          <p:cNvSpPr/>
          <p:nvPr/>
        </p:nvSpPr>
        <p:spPr>
          <a:xfrm>
            <a:off x="687942" y="2125266"/>
            <a:ext cx="8288417" cy="6288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0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Despúes</a:t>
            </a: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de </a:t>
            </a:r>
            <a:r>
              <a:rPr lang="en-US" sz="150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realizar</a:t>
            </a: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50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el</a:t>
            </a: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50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análisis</a:t>
            </a: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de </a:t>
            </a:r>
            <a:r>
              <a:rPr lang="en-US" sz="150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los</a:t>
            </a: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50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resultados</a:t>
            </a: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50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hemos</a:t>
            </a: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50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conlcuido</a:t>
            </a: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que </a:t>
            </a:r>
            <a:r>
              <a:rPr lang="es-MX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aunque hemos identificado patrones, la distinción entre grupos no es óptima. Por lo tanto, recomendamos:</a:t>
            </a:r>
            <a:endParaRPr lang="en-US" sz="15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943" y="2975253"/>
            <a:ext cx="982742" cy="1572458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965484" y="3171706"/>
            <a:ext cx="3063240" cy="322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s-MX" sz="2000" b="1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Mejorar la recolección de datos</a:t>
            </a:r>
            <a:endParaRPr lang="en-US" sz="2000" dirty="0"/>
          </a:p>
        </p:txBody>
      </p:sp>
      <p:sp>
        <p:nvSpPr>
          <p:cNvPr id="7" name="Text 3"/>
          <p:cNvSpPr/>
          <p:nvPr/>
        </p:nvSpPr>
        <p:spPr>
          <a:xfrm>
            <a:off x="1965484" y="3611999"/>
            <a:ext cx="6490573" cy="6288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s-MX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Incorporar variables adicionales que puedan proporcionar una diferenciación más clara entre grupos de pacientes.</a:t>
            </a:r>
            <a:endParaRPr lang="en-US" sz="150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7943" y="4547711"/>
            <a:ext cx="982742" cy="1572458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1965484" y="4744164"/>
            <a:ext cx="2881670" cy="322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s-MX" sz="2000" b="1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Aumentar el tamaño de la muestra: </a:t>
            </a:r>
            <a:endParaRPr lang="en-US" sz="2000" dirty="0"/>
          </a:p>
        </p:txBody>
      </p:sp>
      <p:sp>
        <p:nvSpPr>
          <p:cNvPr id="10" name="Text 5"/>
          <p:cNvSpPr/>
          <p:nvPr/>
        </p:nvSpPr>
        <p:spPr>
          <a:xfrm>
            <a:off x="1965484" y="5184458"/>
            <a:ext cx="6490573" cy="6288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s-MX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 conjunto de datos más grande podría revelar patrones más definidos y mejorar la calidad del </a:t>
            </a:r>
            <a:r>
              <a:rPr lang="es-MX" sz="150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clustering</a:t>
            </a:r>
            <a:r>
              <a:rPr lang="es-MX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  <a:endParaRPr lang="en-US" sz="150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7943" y="6120170"/>
            <a:ext cx="982742" cy="1572458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1965484" y="6316623"/>
            <a:ext cx="2579846" cy="322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 err="1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Validación</a:t>
            </a:r>
            <a:r>
              <a:rPr lang="en-US" sz="2000" b="1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 </a:t>
            </a:r>
            <a:r>
              <a:rPr lang="en-US" sz="2000" b="1" dirty="0" err="1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clínica</a:t>
            </a:r>
            <a:r>
              <a:rPr lang="en-US" sz="2000" b="1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:</a:t>
            </a:r>
            <a:endParaRPr lang="en-US" sz="2000" dirty="0"/>
          </a:p>
        </p:txBody>
      </p:sp>
      <p:sp>
        <p:nvSpPr>
          <p:cNvPr id="13" name="Text 7"/>
          <p:cNvSpPr/>
          <p:nvPr/>
        </p:nvSpPr>
        <p:spPr>
          <a:xfrm>
            <a:off x="1965484" y="6756916"/>
            <a:ext cx="6490573" cy="6288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s-MX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Involucrar a expertos médicos para interpretar y validar la relevancia clínica de los </a:t>
            </a:r>
            <a:r>
              <a:rPr lang="es-MX" sz="150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clusters</a:t>
            </a:r>
            <a:r>
              <a:rPr lang="es-MX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identificados.</a:t>
            </a:r>
            <a:endParaRPr lang="en-US" sz="15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2241" y="615315"/>
            <a:ext cx="7579519" cy="1466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750"/>
              </a:lnSpc>
              <a:buNone/>
            </a:pPr>
            <a:r>
              <a:rPr lang="en-US" sz="4600" b="1" dirty="0">
                <a:solidFill>
                  <a:srgbClr val="000000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Entendimiento y Perfilamiento de los Datos</a:t>
            </a:r>
            <a:endParaRPr lang="en-US" sz="4600" dirty="0"/>
          </a:p>
        </p:txBody>
      </p:sp>
      <p:sp>
        <p:nvSpPr>
          <p:cNvPr id="4" name="Text 1"/>
          <p:cNvSpPr/>
          <p:nvPr/>
        </p:nvSpPr>
        <p:spPr>
          <a:xfrm>
            <a:off x="782241" y="2417326"/>
            <a:ext cx="8082979" cy="10726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El primer paso fue comprender la base de datos del hospital, la </a:t>
            </a:r>
            <a:r>
              <a:rPr lang="en-US" sz="175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cual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75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incluía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75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información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s-MX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 23 variables que describen características demográficas, clínicas y administrativas de los pacientes.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82241" y="3992642"/>
            <a:ext cx="502801" cy="502801"/>
          </a:xfrm>
          <a:prstGeom prst="roundRect">
            <a:avLst>
              <a:gd name="adj" fmla="val 18671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s-CO"/>
          </a:p>
        </p:txBody>
      </p:sp>
      <p:sp>
        <p:nvSpPr>
          <p:cNvPr id="6" name="Text 3"/>
          <p:cNvSpPr/>
          <p:nvPr/>
        </p:nvSpPr>
        <p:spPr>
          <a:xfrm>
            <a:off x="958215" y="4068008"/>
            <a:ext cx="150733" cy="3520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750" b="1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1</a:t>
            </a:r>
            <a:endParaRPr lang="en-US" sz="2750" dirty="0"/>
          </a:p>
        </p:txBody>
      </p:sp>
      <p:sp>
        <p:nvSpPr>
          <p:cNvPr id="7" name="Text 4"/>
          <p:cNvSpPr/>
          <p:nvPr/>
        </p:nvSpPr>
        <p:spPr>
          <a:xfrm>
            <a:off x="1508522" y="3992642"/>
            <a:ext cx="2933581" cy="3667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s-CO" sz="2300" b="1" dirty="0">
                <a:solidFill>
                  <a:srgbClr val="272525"/>
                </a:solidFill>
                <a:latin typeface="Petrona" pitchFamily="34" charset="0"/>
              </a:rPr>
              <a:t>Perfilamiento</a:t>
            </a:r>
            <a:r>
              <a:rPr lang="en-US" sz="2300" b="1" dirty="0">
                <a:solidFill>
                  <a:srgbClr val="272525"/>
                </a:solidFill>
                <a:latin typeface="Petrona" pitchFamily="34" charset="0"/>
              </a:rPr>
              <a:t> de </a:t>
            </a:r>
            <a:r>
              <a:rPr lang="en-US" sz="2300" b="1" dirty="0" err="1">
                <a:solidFill>
                  <a:srgbClr val="272525"/>
                </a:solidFill>
                <a:latin typeface="Petrona" pitchFamily="34" charset="0"/>
              </a:rPr>
              <a:t>los</a:t>
            </a:r>
            <a:r>
              <a:rPr lang="en-US" sz="2300" b="1" dirty="0">
                <a:solidFill>
                  <a:srgbClr val="272525"/>
                </a:solidFill>
                <a:latin typeface="Petrona" pitchFamily="34" charset="0"/>
              </a:rPr>
              <a:t> </a:t>
            </a:r>
            <a:r>
              <a:rPr lang="en-US" sz="2300" b="1" dirty="0" err="1">
                <a:solidFill>
                  <a:srgbClr val="272525"/>
                </a:solidFill>
                <a:latin typeface="Petrona" pitchFamily="34" charset="0"/>
              </a:rPr>
              <a:t>datos</a:t>
            </a:r>
            <a:endParaRPr lang="en-US" sz="2300" dirty="0"/>
          </a:p>
        </p:txBody>
      </p:sp>
      <p:sp>
        <p:nvSpPr>
          <p:cNvPr id="8" name="Text 5"/>
          <p:cNvSpPr/>
          <p:nvPr/>
        </p:nvSpPr>
        <p:spPr>
          <a:xfrm>
            <a:off x="1508522" y="4493419"/>
            <a:ext cx="2951798" cy="14301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 realizó un análisis exploratorio de los datos para </a:t>
            </a:r>
            <a:r>
              <a:rPr lang="en-US" sz="175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identificar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s-CO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patrones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y tendencias.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4683800" y="3992642"/>
            <a:ext cx="502801" cy="502801"/>
          </a:xfrm>
          <a:prstGeom prst="roundRect">
            <a:avLst>
              <a:gd name="adj" fmla="val 18671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s-CO"/>
          </a:p>
        </p:txBody>
      </p:sp>
      <p:sp>
        <p:nvSpPr>
          <p:cNvPr id="10" name="Text 7"/>
          <p:cNvSpPr/>
          <p:nvPr/>
        </p:nvSpPr>
        <p:spPr>
          <a:xfrm>
            <a:off x="4835366" y="4068008"/>
            <a:ext cx="199668" cy="3520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750" b="1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2</a:t>
            </a:r>
            <a:endParaRPr lang="en-US" sz="2750" dirty="0"/>
          </a:p>
        </p:txBody>
      </p:sp>
      <p:sp>
        <p:nvSpPr>
          <p:cNvPr id="11" name="Text 8"/>
          <p:cNvSpPr/>
          <p:nvPr/>
        </p:nvSpPr>
        <p:spPr>
          <a:xfrm>
            <a:off x="5410081" y="3992642"/>
            <a:ext cx="2933581" cy="3667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Limpieza de Datos</a:t>
            </a:r>
            <a:endParaRPr lang="en-US" sz="2300" dirty="0"/>
          </a:p>
        </p:txBody>
      </p:sp>
      <p:sp>
        <p:nvSpPr>
          <p:cNvPr id="12" name="Text 9"/>
          <p:cNvSpPr/>
          <p:nvPr/>
        </p:nvSpPr>
        <p:spPr>
          <a:xfrm>
            <a:off x="5410081" y="4493419"/>
            <a:ext cx="2951798" cy="10726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 limpió y preparó la base de datos para eliminar valores faltantes y errores.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782241" y="6398419"/>
            <a:ext cx="502801" cy="502801"/>
          </a:xfrm>
          <a:prstGeom prst="roundRect">
            <a:avLst>
              <a:gd name="adj" fmla="val 18671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s-CO"/>
          </a:p>
        </p:txBody>
      </p:sp>
      <p:sp>
        <p:nvSpPr>
          <p:cNvPr id="14" name="Text 11"/>
          <p:cNvSpPr/>
          <p:nvPr/>
        </p:nvSpPr>
        <p:spPr>
          <a:xfrm>
            <a:off x="933926" y="6473785"/>
            <a:ext cx="199311" cy="3520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750" b="1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3</a:t>
            </a:r>
            <a:endParaRPr lang="en-US" sz="2750" dirty="0"/>
          </a:p>
        </p:txBody>
      </p:sp>
      <p:sp>
        <p:nvSpPr>
          <p:cNvPr id="15" name="Text 12"/>
          <p:cNvSpPr/>
          <p:nvPr/>
        </p:nvSpPr>
        <p:spPr>
          <a:xfrm>
            <a:off x="1508522" y="6398419"/>
            <a:ext cx="3007638" cy="3667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Selección de Variables</a:t>
            </a:r>
            <a:endParaRPr lang="en-US" sz="2300" dirty="0"/>
          </a:p>
        </p:txBody>
      </p:sp>
      <p:sp>
        <p:nvSpPr>
          <p:cNvPr id="16" name="Text 13"/>
          <p:cNvSpPr/>
          <p:nvPr/>
        </p:nvSpPr>
        <p:spPr>
          <a:xfrm>
            <a:off x="1508522" y="6899196"/>
            <a:ext cx="6853237" cy="7150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 seleccionaron las variables más relevantes para el análisis de clustering.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507688"/>
            <a:ext cx="7556421" cy="1488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Variables Utilizadas en el Análisis</a:t>
            </a:r>
            <a:endParaRPr lang="en-US" sz="4650" dirty="0"/>
          </a:p>
        </p:txBody>
      </p:sp>
      <p:sp>
        <p:nvSpPr>
          <p:cNvPr id="4" name="Text 1"/>
          <p:cNvSpPr/>
          <p:nvPr/>
        </p:nvSpPr>
        <p:spPr>
          <a:xfrm>
            <a:off x="793790" y="3336369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 utilizaron una variedad de variables para caracterizar a los pacientes y agruparlos según sus características comunes.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801410" y="4279583"/>
            <a:ext cx="7556421" cy="2404586"/>
          </a:xfrm>
          <a:prstGeom prst="roundRect">
            <a:avLst>
              <a:gd name="adj" fmla="val 3962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  <p:txBody>
          <a:bodyPr/>
          <a:lstStyle/>
          <a:p>
            <a:endParaRPr lang="es-CO"/>
          </a:p>
        </p:txBody>
      </p:sp>
      <p:sp>
        <p:nvSpPr>
          <p:cNvPr id="7" name="Text 4"/>
          <p:cNvSpPr/>
          <p:nvPr/>
        </p:nvSpPr>
        <p:spPr>
          <a:xfrm>
            <a:off x="1028462" y="4468654"/>
            <a:ext cx="142779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206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Duración de la Estancia:</a:t>
            </a:r>
          </a:p>
          <a:p>
            <a:pPr marL="0" indent="0">
              <a:lnSpc>
                <a:spcPts val="2850"/>
              </a:lnSpc>
              <a:buNone/>
            </a:pPr>
            <a:endParaRPr lang="en-US" sz="1750" dirty="0">
              <a:solidFill>
                <a:srgbClr val="272525"/>
              </a:solidFill>
              <a:latin typeface="Inter" pitchFamily="34" charset="0"/>
              <a:ea typeface="Inter" pitchFamily="34" charset="-122"/>
            </a:endParaRPr>
          </a:p>
        </p:txBody>
      </p:sp>
      <p:sp>
        <p:nvSpPr>
          <p:cNvPr id="8" name="Text 5"/>
          <p:cNvSpPr/>
          <p:nvPr/>
        </p:nvSpPr>
        <p:spPr>
          <a:xfrm>
            <a:off x="2917508" y="4468653"/>
            <a:ext cx="154298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 err="1">
                <a:solidFill>
                  <a:srgbClr val="00206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Frecuencia</a:t>
            </a:r>
            <a:r>
              <a:rPr lang="en-US" sz="1750" dirty="0">
                <a:solidFill>
                  <a:srgbClr val="00206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750" dirty="0" err="1">
                <a:solidFill>
                  <a:srgbClr val="00206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Cardíaca</a:t>
            </a:r>
            <a:r>
              <a:rPr lang="en-US" sz="1750" dirty="0">
                <a:solidFill>
                  <a:srgbClr val="00206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(HR)</a:t>
            </a:r>
            <a:endParaRPr lang="en-US" sz="1750" dirty="0">
              <a:solidFill>
                <a:srgbClr val="002060"/>
              </a:solidFill>
            </a:endParaRPr>
          </a:p>
        </p:txBody>
      </p:sp>
      <p:sp>
        <p:nvSpPr>
          <p:cNvPr id="9" name="Text 6"/>
          <p:cNvSpPr/>
          <p:nvPr/>
        </p:nvSpPr>
        <p:spPr>
          <a:xfrm>
            <a:off x="4802743" y="4468654"/>
            <a:ext cx="142398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2060"/>
                </a:solidFill>
                <a:latin typeface="Inter" pitchFamily="34" charset="0"/>
                <a:ea typeface="Inter" pitchFamily="34" charset="-122"/>
              </a:rPr>
              <a:t>Estado Mental</a:t>
            </a:r>
            <a:endParaRPr lang="en-US" sz="1750" dirty="0">
              <a:solidFill>
                <a:srgbClr val="002060"/>
              </a:solidFill>
            </a:endParaRPr>
          </a:p>
        </p:txBody>
      </p:sp>
      <p:sp>
        <p:nvSpPr>
          <p:cNvPr id="10" name="Text 7"/>
          <p:cNvSpPr/>
          <p:nvPr/>
        </p:nvSpPr>
        <p:spPr>
          <a:xfrm>
            <a:off x="6687979" y="4468654"/>
            <a:ext cx="142779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2060"/>
                </a:solidFill>
                <a:latin typeface="Inter" pitchFamily="34" charset="0"/>
                <a:ea typeface="Inter" pitchFamily="34" charset="-122"/>
              </a:rPr>
              <a:t>Error de </a:t>
            </a:r>
            <a:r>
              <a:rPr lang="en-US" sz="1750" dirty="0" err="1">
                <a:solidFill>
                  <a:srgbClr val="002060"/>
                </a:solidFill>
                <a:latin typeface="Inter" pitchFamily="34" charset="0"/>
                <a:ea typeface="Inter" pitchFamily="34" charset="-122"/>
              </a:rPr>
              <a:t>triaje</a:t>
            </a:r>
            <a:endParaRPr lang="en-US" sz="1750" dirty="0">
              <a:solidFill>
                <a:srgbClr val="002060"/>
              </a:solidFill>
            </a:endParaRPr>
          </a:p>
        </p:txBody>
      </p:sp>
      <p:sp>
        <p:nvSpPr>
          <p:cNvPr id="16" name="Text 1">
            <a:extLst>
              <a:ext uri="{FF2B5EF4-FFF2-40B4-BE49-F238E27FC236}">
                <a16:creationId xmlns:a16="http://schemas.microsoft.com/office/drawing/2014/main" id="{C916C2A3-9564-ADBB-0FAE-7A200F8F0F8A}"/>
              </a:ext>
            </a:extLst>
          </p:cNvPr>
          <p:cNvSpPr/>
          <p:nvPr/>
        </p:nvSpPr>
        <p:spPr>
          <a:xfrm>
            <a:off x="682277" y="5799217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s-MX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Seleccionamos cuatro variables clave: la </a:t>
            </a:r>
            <a:r>
              <a:rPr lang="es-MX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Duración de Estancia</a:t>
            </a:r>
            <a:r>
              <a:rPr lang="es-MX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, que indica el tiempo que los pacientes pasan en el hospital; la </a:t>
            </a:r>
            <a:r>
              <a:rPr lang="es-MX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Frecuencia Cardíaca (HR), </a:t>
            </a:r>
            <a:r>
              <a:rPr lang="es-MX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que refleja su salud cardiovascular; el </a:t>
            </a:r>
            <a:r>
              <a:rPr lang="es-MX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Estado Mental</a:t>
            </a:r>
            <a:r>
              <a:rPr lang="es-MX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, clasificado de 1 a 4; y el </a:t>
            </a:r>
            <a:r>
              <a:rPr lang="es-MX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Error de </a:t>
            </a:r>
            <a:r>
              <a:rPr lang="es-MX" sz="1750" b="1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Triaje</a:t>
            </a:r>
            <a:r>
              <a:rPr lang="es-MX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, </a:t>
            </a:r>
            <a:r>
              <a:rPr lang="es-MX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que mide la precisión en la clasificación de severidad.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26742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11816" y="2284512"/>
            <a:ext cx="7803833" cy="5950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650"/>
              </a:lnSpc>
              <a:buNone/>
            </a:pPr>
            <a:r>
              <a:rPr lang="en-US" sz="3700" b="1" dirty="0">
                <a:solidFill>
                  <a:srgbClr val="000000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Metodología de Clustering Aplicada</a:t>
            </a:r>
            <a:endParaRPr lang="en-US" sz="3700" dirty="0"/>
          </a:p>
        </p:txBody>
      </p:sp>
      <p:sp>
        <p:nvSpPr>
          <p:cNvPr id="4" name="Text 1"/>
          <p:cNvSpPr/>
          <p:nvPr/>
        </p:nvSpPr>
        <p:spPr>
          <a:xfrm>
            <a:off x="411816" y="3033565"/>
            <a:ext cx="13360718" cy="7368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 </a:t>
            </a:r>
            <a:r>
              <a:rPr lang="en-US" sz="140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empleó</a:t>
            </a: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40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el</a:t>
            </a: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40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algoritmo</a:t>
            </a: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de Agglomerative Clustering, </a:t>
            </a:r>
            <a:r>
              <a:rPr lang="es-MX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es un método de agrupación jerárquica que funciona uniendo puntos de datos que son similares entre sí,</a:t>
            </a:r>
          </a:p>
          <a:p>
            <a:pPr marL="0" indent="0">
              <a:lnSpc>
                <a:spcPts val="2250"/>
              </a:lnSpc>
              <a:buNone/>
            </a:pPr>
            <a:r>
              <a:rPr lang="es-MX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comenzando desde cada punto como un </a:t>
            </a:r>
            <a:r>
              <a:rPr lang="es-MX" sz="140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cluster</a:t>
            </a:r>
            <a:r>
              <a:rPr lang="es-MX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individual y fusionándolos gradualmente hasta que todos los puntos forman un único gran grupo o se llega</a:t>
            </a:r>
          </a:p>
          <a:p>
            <a:pPr marL="0" indent="0">
              <a:lnSpc>
                <a:spcPts val="2250"/>
              </a:lnSpc>
              <a:buNone/>
            </a:pPr>
            <a:r>
              <a:rPr lang="es-MX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al número deseado de grupos.</a:t>
            </a:r>
            <a:endParaRPr lang="en-US" sz="1400" dirty="0"/>
          </a:p>
        </p:txBody>
      </p:sp>
      <p:sp>
        <p:nvSpPr>
          <p:cNvPr id="5" name="Shape 2"/>
          <p:cNvSpPr/>
          <p:nvPr/>
        </p:nvSpPr>
        <p:spPr>
          <a:xfrm>
            <a:off x="634841" y="5930741"/>
            <a:ext cx="13360718" cy="22860"/>
          </a:xfrm>
          <a:prstGeom prst="roundRect">
            <a:avLst>
              <a:gd name="adj" fmla="val 333275"/>
            </a:avLst>
          </a:prstGeom>
          <a:solidFill>
            <a:srgbClr val="B2D4E5"/>
          </a:solidFill>
          <a:ln/>
        </p:spPr>
        <p:txBody>
          <a:bodyPr/>
          <a:lstStyle/>
          <a:p>
            <a:endParaRPr lang="es-CO"/>
          </a:p>
        </p:txBody>
      </p:sp>
      <p:sp>
        <p:nvSpPr>
          <p:cNvPr id="6" name="Shape 3"/>
          <p:cNvSpPr/>
          <p:nvPr/>
        </p:nvSpPr>
        <p:spPr>
          <a:xfrm>
            <a:off x="3918109" y="5295960"/>
            <a:ext cx="22860" cy="634841"/>
          </a:xfrm>
          <a:prstGeom prst="roundRect">
            <a:avLst>
              <a:gd name="adj" fmla="val 333275"/>
            </a:avLst>
          </a:prstGeom>
          <a:solidFill>
            <a:srgbClr val="B2D4E5"/>
          </a:solidFill>
          <a:ln/>
        </p:spPr>
        <p:txBody>
          <a:bodyPr/>
          <a:lstStyle/>
          <a:p>
            <a:endParaRPr lang="es-CO"/>
          </a:p>
        </p:txBody>
      </p:sp>
      <p:sp>
        <p:nvSpPr>
          <p:cNvPr id="7" name="Shape 4"/>
          <p:cNvSpPr/>
          <p:nvPr/>
        </p:nvSpPr>
        <p:spPr>
          <a:xfrm>
            <a:off x="3725585" y="5726728"/>
            <a:ext cx="408027" cy="408027"/>
          </a:xfrm>
          <a:prstGeom prst="roundRect">
            <a:avLst>
              <a:gd name="adj" fmla="val 18672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s-CO"/>
          </a:p>
        </p:txBody>
      </p:sp>
      <p:sp>
        <p:nvSpPr>
          <p:cNvPr id="8" name="Text 5"/>
          <p:cNvSpPr/>
          <p:nvPr/>
        </p:nvSpPr>
        <p:spPr>
          <a:xfrm>
            <a:off x="3868460" y="5787807"/>
            <a:ext cx="122277" cy="2857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1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2739271" y="4127540"/>
            <a:ext cx="2380774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Preparación de Datos</a:t>
            </a:r>
            <a:endParaRPr lang="en-US" sz="1850" dirty="0"/>
          </a:p>
        </p:txBody>
      </p:sp>
      <p:sp>
        <p:nvSpPr>
          <p:cNvPr id="10" name="Text 7"/>
          <p:cNvSpPr/>
          <p:nvPr/>
        </p:nvSpPr>
        <p:spPr>
          <a:xfrm>
            <a:off x="816173" y="4534019"/>
            <a:ext cx="6226969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Los datos fueron normalizados y escalados para garantizar que todas las variables tuvieran el mismo peso en el análisis.</a:t>
            </a:r>
            <a:endParaRPr lang="en-US" sz="1400" dirty="0"/>
          </a:p>
        </p:txBody>
      </p:sp>
      <p:sp>
        <p:nvSpPr>
          <p:cNvPr id="11" name="Shape 8"/>
          <p:cNvSpPr/>
          <p:nvPr/>
        </p:nvSpPr>
        <p:spPr>
          <a:xfrm>
            <a:off x="7303532" y="5930682"/>
            <a:ext cx="22860" cy="634841"/>
          </a:xfrm>
          <a:prstGeom prst="roundRect">
            <a:avLst>
              <a:gd name="adj" fmla="val 333275"/>
            </a:avLst>
          </a:prstGeom>
          <a:solidFill>
            <a:srgbClr val="B2D4E5"/>
          </a:solidFill>
          <a:ln/>
        </p:spPr>
        <p:txBody>
          <a:bodyPr/>
          <a:lstStyle/>
          <a:p>
            <a:endParaRPr lang="es-CO"/>
          </a:p>
        </p:txBody>
      </p:sp>
      <p:sp>
        <p:nvSpPr>
          <p:cNvPr id="12" name="Shape 9"/>
          <p:cNvSpPr/>
          <p:nvPr/>
        </p:nvSpPr>
        <p:spPr>
          <a:xfrm>
            <a:off x="7111008" y="5726728"/>
            <a:ext cx="408027" cy="408027"/>
          </a:xfrm>
          <a:prstGeom prst="roundRect">
            <a:avLst>
              <a:gd name="adj" fmla="val 18672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s-CO"/>
          </a:p>
        </p:txBody>
      </p:sp>
      <p:sp>
        <p:nvSpPr>
          <p:cNvPr id="13" name="Text 10"/>
          <p:cNvSpPr/>
          <p:nvPr/>
        </p:nvSpPr>
        <p:spPr>
          <a:xfrm>
            <a:off x="7233999" y="5787807"/>
            <a:ext cx="162044" cy="2857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2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6124694" y="6746915"/>
            <a:ext cx="2380774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1850" b="1" dirty="0" err="1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Optimización</a:t>
            </a:r>
            <a:r>
              <a:rPr lang="en-US" sz="1850" b="1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 de K</a:t>
            </a:r>
            <a:endParaRPr lang="en-US" sz="1850" dirty="0"/>
          </a:p>
        </p:txBody>
      </p:sp>
      <p:sp>
        <p:nvSpPr>
          <p:cNvPr id="15" name="Text 12"/>
          <p:cNvSpPr/>
          <p:nvPr/>
        </p:nvSpPr>
        <p:spPr>
          <a:xfrm>
            <a:off x="4201597" y="7153394"/>
            <a:ext cx="6227088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 determinó el número óptimo de grupos (k) utilizando el método del codo para obtener la mejor estructura de clustering.</a:t>
            </a:r>
            <a:endParaRPr lang="en-US" sz="1400" dirty="0"/>
          </a:p>
        </p:txBody>
      </p:sp>
      <p:sp>
        <p:nvSpPr>
          <p:cNvPr id="16" name="Shape 13"/>
          <p:cNvSpPr/>
          <p:nvPr/>
        </p:nvSpPr>
        <p:spPr>
          <a:xfrm>
            <a:off x="10689074" y="5295960"/>
            <a:ext cx="22860" cy="634841"/>
          </a:xfrm>
          <a:prstGeom prst="roundRect">
            <a:avLst>
              <a:gd name="adj" fmla="val 333275"/>
            </a:avLst>
          </a:prstGeom>
          <a:solidFill>
            <a:srgbClr val="B2D4E5"/>
          </a:solidFill>
          <a:ln/>
        </p:spPr>
        <p:txBody>
          <a:bodyPr/>
          <a:lstStyle/>
          <a:p>
            <a:endParaRPr lang="es-CO"/>
          </a:p>
        </p:txBody>
      </p:sp>
      <p:sp>
        <p:nvSpPr>
          <p:cNvPr id="17" name="Shape 14"/>
          <p:cNvSpPr/>
          <p:nvPr/>
        </p:nvSpPr>
        <p:spPr>
          <a:xfrm>
            <a:off x="10496550" y="5726728"/>
            <a:ext cx="408027" cy="408027"/>
          </a:xfrm>
          <a:prstGeom prst="roundRect">
            <a:avLst>
              <a:gd name="adj" fmla="val 18672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s-CO"/>
          </a:p>
        </p:txBody>
      </p:sp>
      <p:sp>
        <p:nvSpPr>
          <p:cNvPr id="18" name="Text 15"/>
          <p:cNvSpPr/>
          <p:nvPr/>
        </p:nvSpPr>
        <p:spPr>
          <a:xfrm>
            <a:off x="10619661" y="5787807"/>
            <a:ext cx="161687" cy="2857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3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9505474" y="4127540"/>
            <a:ext cx="2390299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Ejecución del </a:t>
            </a:r>
            <a:r>
              <a:rPr lang="en-US" sz="1850" b="1" dirty="0" err="1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algoritmo</a:t>
            </a:r>
            <a:endParaRPr lang="en-US" sz="1850" dirty="0"/>
          </a:p>
        </p:txBody>
      </p:sp>
      <p:sp>
        <p:nvSpPr>
          <p:cNvPr id="20" name="Text 17"/>
          <p:cNvSpPr/>
          <p:nvPr/>
        </p:nvSpPr>
        <p:spPr>
          <a:xfrm>
            <a:off x="7587139" y="4534019"/>
            <a:ext cx="6227088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 ejecutó el algoritmo k-means con el número óptimo de grupos para agrupar a los pacientes.</a:t>
            </a:r>
            <a:endParaRPr lang="en-US" sz="14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16453" y="664418"/>
            <a:ext cx="12118181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Resultados de las Agrupaciones de Pacientes</a:t>
            </a:r>
            <a:endParaRPr lang="en-US" sz="4650" dirty="0"/>
          </a:p>
        </p:txBody>
      </p:sp>
      <p:sp>
        <p:nvSpPr>
          <p:cNvPr id="8" name="Text 6"/>
          <p:cNvSpPr/>
          <p:nvPr/>
        </p:nvSpPr>
        <p:spPr>
          <a:xfrm>
            <a:off x="7629405" y="2097238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70C0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Grupo 0 -  Azul </a:t>
            </a:r>
            <a:endParaRPr lang="en-US" sz="2300" dirty="0">
              <a:solidFill>
                <a:srgbClr val="0070C0"/>
              </a:solidFill>
            </a:endParaRPr>
          </a:p>
        </p:txBody>
      </p:sp>
      <p:sp>
        <p:nvSpPr>
          <p:cNvPr id="9" name="Text 7"/>
          <p:cNvSpPr/>
          <p:nvPr/>
        </p:nvSpPr>
        <p:spPr>
          <a:xfrm>
            <a:off x="7629405" y="2610892"/>
            <a:ext cx="3142673" cy="15039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850"/>
              </a:lnSpc>
              <a:buNone/>
            </a:pPr>
            <a:r>
              <a:rPr lang="en-US" sz="140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Pacientes</a:t>
            </a: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s-MX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 estancias prolongadas y un estado mental más afectado, posiblemente casos complejos o críticos.</a:t>
            </a:r>
            <a:endParaRPr lang="en-US" sz="1400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FC65F1B-2963-1E61-E639-B5C8370986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945" y="1968237"/>
            <a:ext cx="6756254" cy="6172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6">
            <a:extLst>
              <a:ext uri="{FF2B5EF4-FFF2-40B4-BE49-F238E27FC236}">
                <a16:creationId xmlns:a16="http://schemas.microsoft.com/office/drawing/2014/main" id="{E29A9AA2-64D4-95A8-F47B-E7B10F961582}"/>
              </a:ext>
            </a:extLst>
          </p:cNvPr>
          <p:cNvSpPr/>
          <p:nvPr/>
        </p:nvSpPr>
        <p:spPr>
          <a:xfrm>
            <a:off x="11305590" y="2097238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dirty="0">
                <a:solidFill>
                  <a:schemeClr val="accent2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Grupo 1 - Naranja</a:t>
            </a:r>
            <a:endParaRPr lang="en-US" sz="2300" dirty="0">
              <a:solidFill>
                <a:schemeClr val="accent2"/>
              </a:solidFill>
            </a:endParaRPr>
          </a:p>
        </p:txBody>
      </p:sp>
      <p:sp>
        <p:nvSpPr>
          <p:cNvPr id="11" name="Text 7">
            <a:extLst>
              <a:ext uri="{FF2B5EF4-FFF2-40B4-BE49-F238E27FC236}">
                <a16:creationId xmlns:a16="http://schemas.microsoft.com/office/drawing/2014/main" id="{8D4C48AC-E155-3EDB-D225-65A4FAB61985}"/>
              </a:ext>
            </a:extLst>
          </p:cNvPr>
          <p:cNvSpPr/>
          <p:nvPr/>
        </p:nvSpPr>
        <p:spPr>
          <a:xfrm>
            <a:off x="11145262" y="2633957"/>
            <a:ext cx="3142673" cy="15039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850"/>
              </a:lnSpc>
              <a:buNone/>
            </a:pPr>
            <a:r>
              <a:rPr lang="en-US" sz="140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Pacientes</a:t>
            </a: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s-MX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 visitas breves y sin complicaciones significativas.</a:t>
            </a:r>
            <a:endParaRPr lang="en-US" sz="1400" dirty="0"/>
          </a:p>
        </p:txBody>
      </p:sp>
      <p:sp>
        <p:nvSpPr>
          <p:cNvPr id="12" name="Text 6">
            <a:extLst>
              <a:ext uri="{FF2B5EF4-FFF2-40B4-BE49-F238E27FC236}">
                <a16:creationId xmlns:a16="http://schemas.microsoft.com/office/drawing/2014/main" id="{425E62D2-0782-0295-2BF8-1E0320B2A763}"/>
              </a:ext>
            </a:extLst>
          </p:cNvPr>
          <p:cNvSpPr/>
          <p:nvPr/>
        </p:nvSpPr>
        <p:spPr>
          <a:xfrm>
            <a:off x="7629405" y="4340790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B050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Grupo 2 - Verde </a:t>
            </a:r>
            <a:endParaRPr lang="en-US" sz="2300" dirty="0">
              <a:solidFill>
                <a:srgbClr val="00B050"/>
              </a:solidFill>
            </a:endParaRPr>
          </a:p>
        </p:txBody>
      </p:sp>
      <p:sp>
        <p:nvSpPr>
          <p:cNvPr id="13" name="Text 7">
            <a:extLst>
              <a:ext uri="{FF2B5EF4-FFF2-40B4-BE49-F238E27FC236}">
                <a16:creationId xmlns:a16="http://schemas.microsoft.com/office/drawing/2014/main" id="{09136826-0C8A-B6F2-5B34-86AA171A7497}"/>
              </a:ext>
            </a:extLst>
          </p:cNvPr>
          <p:cNvSpPr/>
          <p:nvPr/>
        </p:nvSpPr>
        <p:spPr>
          <a:xfrm>
            <a:off x="7546587" y="4827532"/>
            <a:ext cx="3142673" cy="15039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850"/>
              </a:lnSpc>
              <a:buNone/>
            </a:pPr>
            <a:r>
              <a:rPr lang="en-US" sz="140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Pacientes</a:t>
            </a: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s-MX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mal clasificados inicialmente, lo que resultó en errores de </a:t>
            </a:r>
            <a:r>
              <a:rPr lang="es-MX" sz="140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triaje</a:t>
            </a:r>
            <a:r>
              <a:rPr lang="es-MX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pero con estados mentales relativamente estables.</a:t>
            </a:r>
            <a:endParaRPr lang="en-US" sz="1400" dirty="0"/>
          </a:p>
        </p:txBody>
      </p:sp>
      <p:sp>
        <p:nvSpPr>
          <p:cNvPr id="16" name="Text 6">
            <a:extLst>
              <a:ext uri="{FF2B5EF4-FFF2-40B4-BE49-F238E27FC236}">
                <a16:creationId xmlns:a16="http://schemas.microsoft.com/office/drawing/2014/main" id="{9A181CE0-1DF9-A81F-877E-3077E96E4671}"/>
              </a:ext>
            </a:extLst>
          </p:cNvPr>
          <p:cNvSpPr/>
          <p:nvPr/>
        </p:nvSpPr>
        <p:spPr>
          <a:xfrm>
            <a:off x="11546114" y="4312651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FF0000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Grupo 3 - Rojo </a:t>
            </a:r>
            <a:endParaRPr lang="en-US" sz="2300" dirty="0">
              <a:solidFill>
                <a:srgbClr val="FF0000"/>
              </a:solidFill>
            </a:endParaRPr>
          </a:p>
        </p:txBody>
      </p:sp>
      <p:sp>
        <p:nvSpPr>
          <p:cNvPr id="18" name="Text 7">
            <a:extLst>
              <a:ext uri="{FF2B5EF4-FFF2-40B4-BE49-F238E27FC236}">
                <a16:creationId xmlns:a16="http://schemas.microsoft.com/office/drawing/2014/main" id="{BEA8E74D-8F3A-E117-5FA0-3004E4948064}"/>
              </a:ext>
            </a:extLst>
          </p:cNvPr>
          <p:cNvSpPr/>
          <p:nvPr/>
        </p:nvSpPr>
        <p:spPr>
          <a:xfrm>
            <a:off x="11145262" y="4859508"/>
            <a:ext cx="3142673" cy="15039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40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Pacientes</a:t>
            </a: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s-MX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 frecuencias cardíacas elevadas pero con estancias cortas, posiblemente casos de urgencia que se resolvieron rápidamente.</a:t>
            </a:r>
            <a:endParaRPr lang="en-US" sz="1400" dirty="0"/>
          </a:p>
        </p:txBody>
      </p:sp>
      <p:sp>
        <p:nvSpPr>
          <p:cNvPr id="19" name="Text 6">
            <a:extLst>
              <a:ext uri="{FF2B5EF4-FFF2-40B4-BE49-F238E27FC236}">
                <a16:creationId xmlns:a16="http://schemas.microsoft.com/office/drawing/2014/main" id="{4A547BDF-A794-9A54-FC27-377F293FC2A7}"/>
              </a:ext>
            </a:extLst>
          </p:cNvPr>
          <p:cNvSpPr/>
          <p:nvPr/>
        </p:nvSpPr>
        <p:spPr>
          <a:xfrm>
            <a:off x="9817069" y="6528065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7030A0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Grupo 4 - </a:t>
            </a:r>
            <a:r>
              <a:rPr lang="en-US" sz="2300" b="1" dirty="0" err="1">
                <a:solidFill>
                  <a:srgbClr val="7030A0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Morado</a:t>
            </a:r>
            <a:r>
              <a:rPr lang="en-US" sz="2300" b="1" dirty="0">
                <a:solidFill>
                  <a:srgbClr val="7030A0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 </a:t>
            </a:r>
            <a:endParaRPr lang="en-US" sz="2300" dirty="0">
              <a:solidFill>
                <a:srgbClr val="7030A0"/>
              </a:solidFill>
            </a:endParaRPr>
          </a:p>
        </p:txBody>
      </p:sp>
      <p:sp>
        <p:nvSpPr>
          <p:cNvPr id="20" name="Text 7">
            <a:extLst>
              <a:ext uri="{FF2B5EF4-FFF2-40B4-BE49-F238E27FC236}">
                <a16:creationId xmlns:a16="http://schemas.microsoft.com/office/drawing/2014/main" id="{CA255A93-ADB4-FEB9-7C05-D0DBFA808076}"/>
              </a:ext>
            </a:extLst>
          </p:cNvPr>
          <p:cNvSpPr/>
          <p:nvPr/>
        </p:nvSpPr>
        <p:spPr>
          <a:xfrm>
            <a:off x="8641080" y="6975873"/>
            <a:ext cx="4831079" cy="10403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40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Pacientes</a:t>
            </a: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s-MX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con frecuencias cardíacas bajas, posiblemente casos que requieren monitoreo pero no son críticos.</a:t>
            </a:r>
            <a:endParaRPr lang="en-US" sz="14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16453" y="664418"/>
            <a:ext cx="12118181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650" b="1" dirty="0" err="1">
                <a:solidFill>
                  <a:srgbClr val="000000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Resultados</a:t>
            </a:r>
            <a:r>
              <a:rPr lang="en-US" sz="4650" b="1" dirty="0">
                <a:solidFill>
                  <a:srgbClr val="000000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 – </a:t>
            </a:r>
            <a:r>
              <a:rPr lang="en-US" sz="4650" b="1" dirty="0" err="1">
                <a:solidFill>
                  <a:srgbClr val="000000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Tablero</a:t>
            </a:r>
            <a:r>
              <a:rPr lang="en-US" sz="4650" b="1" dirty="0">
                <a:solidFill>
                  <a:srgbClr val="000000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 de Control</a:t>
            </a:r>
            <a:endParaRPr lang="en-US" sz="4650" dirty="0"/>
          </a:p>
        </p:txBody>
      </p:sp>
      <p:sp>
        <p:nvSpPr>
          <p:cNvPr id="6" name="Text 4"/>
          <p:cNvSpPr/>
          <p:nvPr/>
        </p:nvSpPr>
        <p:spPr>
          <a:xfrm>
            <a:off x="5332928" y="4190286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Grupo 2</a:t>
            </a:r>
            <a:endParaRPr lang="en-US" sz="2300" dirty="0"/>
          </a:p>
        </p:txBody>
      </p:sp>
      <p:sp>
        <p:nvSpPr>
          <p:cNvPr id="7" name="Text 5"/>
          <p:cNvSpPr/>
          <p:nvPr/>
        </p:nvSpPr>
        <p:spPr>
          <a:xfrm>
            <a:off x="5332928" y="4789170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Pacientes con estancias largas, frecuencia cardíaca alta y diagnósticos graves.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9872067" y="4190286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Grupo 3</a:t>
            </a:r>
            <a:endParaRPr lang="en-US" sz="2300" dirty="0"/>
          </a:p>
        </p:txBody>
      </p:sp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14" name="Complemento 13" title="Microsoft Power BI">
                <a:extLst>
                  <a:ext uri="{FF2B5EF4-FFF2-40B4-BE49-F238E27FC236}">
                    <a16:creationId xmlns:a16="http://schemas.microsoft.com/office/drawing/2014/main" id="{0889892F-C9D3-ADCD-073D-E1301140FF9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106457"/>
                  </p:ext>
                </p:extLst>
              </p:nvPr>
            </p:nvGraphicFramePr>
            <p:xfrm>
              <a:off x="747132" y="1408678"/>
              <a:ext cx="13426067" cy="6687107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3"/>
              </a:graphicData>
            </a:graphic>
          </p:graphicFrame>
        </mc:Choice>
        <mc:Fallback>
          <p:pic>
            <p:nvPicPr>
              <p:cNvPr id="14" name="Complemento 13" title="Microsoft Power BI">
                <a:extLst>
                  <a:ext uri="{FF2B5EF4-FFF2-40B4-BE49-F238E27FC236}">
                    <a16:creationId xmlns:a16="http://schemas.microsoft.com/office/drawing/2014/main" id="{0889892F-C9D3-ADCD-073D-E1301140FF9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47132" y="1408678"/>
                <a:ext cx="13426067" cy="668710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774295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26742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11816" y="2284512"/>
            <a:ext cx="7803833" cy="5950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650"/>
              </a:lnSpc>
              <a:buNone/>
            </a:pPr>
            <a:r>
              <a:rPr lang="en-US" sz="3700" b="1" dirty="0" err="1">
                <a:solidFill>
                  <a:srgbClr val="000000"/>
                </a:solidFill>
                <a:latin typeface="Petrona" pitchFamily="34" charset="0"/>
              </a:rPr>
              <a:t>Recuento</a:t>
            </a:r>
            <a:r>
              <a:rPr lang="en-US" sz="3700" b="1" dirty="0">
                <a:solidFill>
                  <a:srgbClr val="000000"/>
                </a:solidFill>
                <a:latin typeface="Petrona" pitchFamily="34" charset="0"/>
              </a:rPr>
              <a:t> de Cluster </a:t>
            </a:r>
            <a:r>
              <a:rPr lang="en-US" sz="3700" b="1" dirty="0" err="1">
                <a:solidFill>
                  <a:srgbClr val="000000"/>
                </a:solidFill>
                <a:latin typeface="Petrona" pitchFamily="34" charset="0"/>
              </a:rPr>
              <a:t>por</a:t>
            </a:r>
            <a:r>
              <a:rPr lang="en-US" sz="3700" b="1" dirty="0">
                <a:solidFill>
                  <a:srgbClr val="000000"/>
                </a:solidFill>
                <a:latin typeface="Petrona" pitchFamily="34" charset="0"/>
              </a:rPr>
              <a:t> Cluster</a:t>
            </a:r>
            <a:endParaRPr lang="en-US" sz="3700" dirty="0"/>
          </a:p>
        </p:txBody>
      </p:sp>
      <p:sp>
        <p:nvSpPr>
          <p:cNvPr id="21" name="Text 7">
            <a:extLst>
              <a:ext uri="{FF2B5EF4-FFF2-40B4-BE49-F238E27FC236}">
                <a16:creationId xmlns:a16="http://schemas.microsoft.com/office/drawing/2014/main" id="{D401F79A-B5AD-0CC4-9D4A-4A84EB7E3171}"/>
              </a:ext>
            </a:extLst>
          </p:cNvPr>
          <p:cNvSpPr/>
          <p:nvPr/>
        </p:nvSpPr>
        <p:spPr>
          <a:xfrm>
            <a:off x="7162464" y="3674621"/>
            <a:ext cx="7056120" cy="37527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850"/>
              </a:lnSpc>
              <a:buNone/>
            </a:pPr>
            <a:r>
              <a:rPr lang="es-MX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El gráfico circular muestra una distribución variada de pacientes entre los cinco </a:t>
            </a:r>
            <a:r>
              <a:rPr lang="es-MX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clusters</a:t>
            </a:r>
            <a:r>
              <a:rPr lang="es-MX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 El </a:t>
            </a:r>
            <a:r>
              <a:rPr lang="es-MX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Cluster</a:t>
            </a:r>
            <a:r>
              <a:rPr lang="es-MX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1 es el más prominente, representando el 29.63% de los casos, lo que sugiere un perfil de paciente común. Los </a:t>
            </a:r>
            <a:r>
              <a:rPr lang="es-MX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Clusters</a:t>
            </a:r>
            <a:r>
              <a:rPr lang="es-MX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0 y 4 siguen en tamaño, cada uno con aproximadamente el 20% de los casos, indicando dos grupos significativos con características distintas. Los </a:t>
            </a:r>
            <a:r>
              <a:rPr lang="es-MX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Clusters</a:t>
            </a:r>
            <a:r>
              <a:rPr lang="es-MX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3 y 2 son los más pequeños, representando el 16.67% y 13.25% respectivamente, posiblemente indicando casos más específicos o menos comunes.</a:t>
            </a:r>
            <a:endParaRPr lang="en-US" dirty="0"/>
          </a:p>
        </p:txBody>
      </p:sp>
      <p:pic>
        <p:nvPicPr>
          <p:cNvPr id="23" name="Imagen 22">
            <a:extLst>
              <a:ext uri="{FF2B5EF4-FFF2-40B4-BE49-F238E27FC236}">
                <a16:creationId xmlns:a16="http://schemas.microsoft.com/office/drawing/2014/main" id="{A8152C16-8560-78BC-EA6D-F3C381C965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816" y="3638079"/>
            <a:ext cx="6254507" cy="3752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5882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26742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11816" y="2284512"/>
            <a:ext cx="7803833" cy="5950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650"/>
              </a:lnSpc>
              <a:buNone/>
            </a:pPr>
            <a:r>
              <a:rPr lang="es-MX" sz="3700" b="1" dirty="0">
                <a:solidFill>
                  <a:srgbClr val="000000"/>
                </a:solidFill>
                <a:latin typeface="Petrona" pitchFamily="34" charset="0"/>
              </a:rPr>
              <a:t>Promedio de </a:t>
            </a:r>
            <a:r>
              <a:rPr lang="es-MX" sz="3700" b="1" dirty="0" err="1">
                <a:solidFill>
                  <a:srgbClr val="000000"/>
                </a:solidFill>
                <a:latin typeface="Petrona" pitchFamily="34" charset="0"/>
              </a:rPr>
              <a:t>Duración_Estancia_Min</a:t>
            </a:r>
            <a:r>
              <a:rPr lang="es-MX" sz="3700" b="1" dirty="0">
                <a:solidFill>
                  <a:srgbClr val="000000"/>
                </a:solidFill>
                <a:latin typeface="Petrona" pitchFamily="34" charset="0"/>
              </a:rPr>
              <a:t> y HR por </a:t>
            </a:r>
            <a:r>
              <a:rPr lang="es-MX" sz="3700" b="1" dirty="0" err="1">
                <a:solidFill>
                  <a:srgbClr val="000000"/>
                </a:solidFill>
                <a:latin typeface="Petrona" pitchFamily="34" charset="0"/>
              </a:rPr>
              <a:t>Cluster</a:t>
            </a:r>
            <a:endParaRPr lang="en-US" sz="3700" dirty="0"/>
          </a:p>
        </p:txBody>
      </p:sp>
      <p:sp>
        <p:nvSpPr>
          <p:cNvPr id="21" name="Text 7">
            <a:extLst>
              <a:ext uri="{FF2B5EF4-FFF2-40B4-BE49-F238E27FC236}">
                <a16:creationId xmlns:a16="http://schemas.microsoft.com/office/drawing/2014/main" id="{D401F79A-B5AD-0CC4-9D4A-4A84EB7E3171}"/>
              </a:ext>
            </a:extLst>
          </p:cNvPr>
          <p:cNvSpPr/>
          <p:nvPr/>
        </p:nvSpPr>
        <p:spPr>
          <a:xfrm>
            <a:off x="7315200" y="3674621"/>
            <a:ext cx="7056120" cy="37527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850"/>
              </a:lnSpc>
              <a:buNone/>
            </a:pPr>
            <a:r>
              <a:rPr lang="es-MX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El gráfico de dispersión muestra una clara separación entre </a:t>
            </a:r>
            <a:r>
              <a:rPr lang="es-MX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clusters</a:t>
            </a:r>
            <a:r>
              <a:rPr lang="es-MX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 El </a:t>
            </a:r>
            <a:r>
              <a:rPr lang="es-MX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Cluster</a:t>
            </a:r>
            <a:r>
              <a:rPr lang="es-MX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0 se ubica en la zona de alta duración de estancia con HR moderado, reforzando la idea de casos complejos. El </a:t>
            </a:r>
            <a:r>
              <a:rPr lang="es-MX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Cluster</a:t>
            </a:r>
            <a:r>
              <a:rPr lang="es-MX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3 se destaca por su alto HR y baja duración de estancia, consistente con emergencias cardíacas agudas. Los </a:t>
            </a:r>
            <a:r>
              <a:rPr lang="es-MX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Clusters</a:t>
            </a:r>
            <a:r>
              <a:rPr lang="es-MX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1, 2 y 4 se agrupan en la zona de baja duración de estancia, pero con variaciones en HR, sugiriendo diferentes tipos de casos que se resuelven relativamente rápido.</a:t>
            </a:r>
            <a:endParaRPr lang="en-US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352D2CD2-CAF1-D140-355C-5BF6CCE646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081" y="3578689"/>
            <a:ext cx="6797040" cy="3666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4254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26742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11816" y="2284512"/>
            <a:ext cx="7803833" cy="5950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650"/>
              </a:lnSpc>
              <a:buNone/>
            </a:pPr>
            <a:r>
              <a:rPr lang="es-MX" sz="3700" b="1" dirty="0">
                <a:solidFill>
                  <a:srgbClr val="000000"/>
                </a:solidFill>
                <a:latin typeface="Petrona" pitchFamily="34" charset="0"/>
              </a:rPr>
              <a:t>Promedio de </a:t>
            </a:r>
            <a:r>
              <a:rPr lang="es-MX" sz="3700" b="1" dirty="0" err="1">
                <a:solidFill>
                  <a:srgbClr val="000000"/>
                </a:solidFill>
                <a:latin typeface="Petrona" pitchFamily="34" charset="0"/>
              </a:rPr>
              <a:t>Duración_Estancia_Min</a:t>
            </a:r>
            <a:r>
              <a:rPr lang="es-MX" sz="3700" b="1" dirty="0">
                <a:solidFill>
                  <a:srgbClr val="000000"/>
                </a:solidFill>
                <a:latin typeface="Petrona" pitchFamily="34" charset="0"/>
              </a:rPr>
              <a:t> y HR por </a:t>
            </a:r>
            <a:r>
              <a:rPr lang="es-MX" sz="3700" b="1" dirty="0" err="1">
                <a:solidFill>
                  <a:srgbClr val="000000"/>
                </a:solidFill>
                <a:latin typeface="Petrona" pitchFamily="34" charset="0"/>
              </a:rPr>
              <a:t>Cluster</a:t>
            </a:r>
            <a:endParaRPr lang="en-US" sz="3700" dirty="0"/>
          </a:p>
        </p:txBody>
      </p:sp>
      <p:sp>
        <p:nvSpPr>
          <p:cNvPr id="21" name="Text 7">
            <a:extLst>
              <a:ext uri="{FF2B5EF4-FFF2-40B4-BE49-F238E27FC236}">
                <a16:creationId xmlns:a16="http://schemas.microsoft.com/office/drawing/2014/main" id="{D401F79A-B5AD-0CC4-9D4A-4A84EB7E3171}"/>
              </a:ext>
            </a:extLst>
          </p:cNvPr>
          <p:cNvSpPr/>
          <p:nvPr/>
        </p:nvSpPr>
        <p:spPr>
          <a:xfrm>
            <a:off x="7315200" y="3674621"/>
            <a:ext cx="7056120" cy="37527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850"/>
              </a:lnSpc>
              <a:buNone/>
            </a:pPr>
            <a:r>
              <a:rPr lang="es-MX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El gráfico radial muestra variaciones sutiles pero significativas en el estado mental entre </a:t>
            </a:r>
            <a:r>
              <a:rPr lang="es-MX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clusters</a:t>
            </a:r>
            <a:r>
              <a:rPr lang="es-MX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 El </a:t>
            </a:r>
            <a:r>
              <a:rPr lang="es-MX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Cluster</a:t>
            </a:r>
            <a:r>
              <a:rPr lang="es-MX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0 presenta el valor más alto, lo que  se relaciona con el estado mental de : no responde. El </a:t>
            </a:r>
            <a:r>
              <a:rPr lang="es-MX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Cluster</a:t>
            </a:r>
            <a:r>
              <a:rPr lang="es-MX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4 muestra el segundo valor más alto, posiblemente vinculado a la respuesta verbal y respuesta al dolor. Los </a:t>
            </a:r>
            <a:r>
              <a:rPr lang="es-MX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Clusters</a:t>
            </a:r>
            <a:r>
              <a:rPr lang="es-MX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 2 y 3 muestran valores más cercanos a 2 , el cual es el estado mental de respuesta verbal. Por último, encontramos en el </a:t>
            </a:r>
            <a:r>
              <a:rPr lang="es-MX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Cluster</a:t>
            </a:r>
            <a:r>
              <a:rPr lang="es-MX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1 que se encuentran los pacientes que está en un estado mental de alerta (1).</a:t>
            </a:r>
            <a:endParaRPr lang="en-U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BBB5711-DF5A-ADD3-AEA5-A6103D734D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478" y="3036110"/>
            <a:ext cx="5550094" cy="4903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16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webextension1.xml.rels><?xml version="1.0" encoding="UTF-8" standalone="yes"?>
<Relationships xmlns="http://schemas.openxmlformats.org/package/2006/relationships"><Relationship Id="rId1" Type="http://schemas.openxmlformats.org/officeDocument/2006/relationships/image" Target="../media/image8.png"/></Relationships>
</file>

<file path=ppt/webextensions/webextension1.xml><?xml version="1.0" encoding="utf-8"?>
<we:webextension xmlns:we="http://schemas.microsoft.com/office/webextensions/webextension/2010/11" id="{6043333A-3773-40EF-A3B3-95B0844AFF10}">
  <we:reference id="wa200003233" version="2.0.0.3" store="es-ES" storeType="OMEX"/>
  <we:alternateReferences>
    <we:reference id="WA200003233" version="2.0.0.3" store="WA200003233" storeType="OMEX"/>
  </we:alternateReferences>
  <we:properties>
    <we:property name="pptInsertionSessionID" value="&quot;0AAAD78E-B6E7-4582-8A51-DDECA46A0587&quot;"/>
    <we:property name="reportUrl" value="&quot;/groups/me/reports/3ad7bf0a-e4bd-4c67-b61a-1f459e0be14b/0c955e77a241301c6aae?experience=power-bi&quot;"/>
    <we:property name="reportName" value="&quot;Dashboard Lab2&quot;"/>
    <we:property name="reportState" value="&quot;CONNECTED&quot;"/>
    <we:property name="embedUrl" value="&quot;/reportEmbed?reportId=3ad7bf0a-e4bd-4c67-b61a-1f459e0be14b&amp;config=eyJjbHVzdGVyVXJsIjoiaHR0cHM6Ly9XQUJJLVNPVVRILUNFTlRSQUwtVVMtQi1QUklNQVJZLXJlZGlyZWN0LmFuYWx5c2lzLndpbmRvd3MubmV0IiwiZW1iZWRGZWF0dXJlcyI6eyJ1c2FnZU1ldHJpY3NWTmV4dCI6dHJ1ZX19&amp;disableSensitivityBanner=true&quot;"/>
    <we:property name="pageName" value="&quot;0c955e77a241301c6aae&quot;"/>
    <we:property name="pageDisplayName" value="&quot;Página 1&quot;"/>
    <we:property name="datasetId" value="&quot;e8d4a411-4e9d-4a4d-baac-00e9bee3fd97&quot;"/>
    <we:property name="backgroundColor" value="&quot;#FFFFFF&quot;"/>
    <we:property name="bookmark" value="&quot;H4sIAAAAAAAAA+1XUWvbMBD+K0PPYVi2I9t9a9OMPayjNKUMRghn6ZyquJaR5a5ZyH/fSU7pOrqljEBT6Jt9unz33d13F3nNlO7aGlZf4RbZETsDK0EZ+4GzEWsGWw4qSxJR5ClKkHGciCyiU9M6bZqOHa2ZA7tEd6W7HmoPRMbv8xGDuj6HpX+roO5wxFq0nWmg1j9xcKYjZ3vcjBjet7Wx4CFnDhx62Dtyp3eiwD8mFBGk03c4Q+kGaySL8RizDOKUJxGXAgDJrRscArNnXTx0CD8xjQPdUBhvAxXlVa54wXMhBC95AcrbK127rUu5mt63lrKjnFetL86xuoNGomIhBYvdwHjNJqbub8PT9Il9Znor8QKrcNQ47VYEM7tGdJxtqBLn1lCdgnVS9x2FDuZr82NikSpDnKLNaDeB4+XS4hLc9nW6d3afL4LlU99sG8IPk+e0cyTpxRlSs+s3QtlaYxeXVsMNvg3Gp70FSb9b+Go3UsPiTDe7qc/J0ulmWW8XwuNsXg4ZyWEEUA0kJ9dgnV8+5Q1NuZ9JAjBWoT1ZhbE81fZhP8SjP/J5lYnYzB8WFzne/LaaJlSDpbED7f1ui/nGHyXjTFRpVkqRqSJPZMXxfZ/tX8KHQP0lq3jnqHUSHHXn2RF7VsHfgnAOpS+D6HnES1EVFS+rKsl4BGUcv4t+b3+OO0V0AQoGCfE0FZwXQmTjNDvYlb0jf6+qEStBZuMiy0VaKqUgL0VSeux/VgICyknvHGE9Sd9DZoRTxYVIC4ljWUW0o6t3nb6M3WOHxv+hUGWa3h32PeKvyb7WZSJI9rFW7Bbpg88/mN51LUg8hwZD7HaA0Bj8SCTQqOHagUHMa/ZFE+7Qlyuoe9+S8HnIQpgQ7RfIhH6Rlg4AAA==&quot;"/>
    <we:property name="initialStateBookmark" value="&quot;H4sIAAAAAAAAA+1XUWvbMBD+K0PPZlhJbMd9S9OMQZe2JKUURghn6eyquJaR5a5ZyH/fSU7pOrqljEBT6Jt9On/33d13Z3vNpGrqElZncIfsiE3BCJDafOIsYFVnOz4/P52OZqfLs9F0QmZdW6Wrhh2tmQVToL1STQulQyDj90XAoCwvoHB3OZQNBqxG0+gKSvUTO2c6sqbFTcDwoS61AQc5t2DRwd6TO91TbP65TxFBWHWPcxS2s4YijSJMEugNeD/kIgZAcms6B8/sRRcH7cOPdWVBVRTG2UCGw3woecqHcRzzjKcgnT1Xpd26ZKvJQ20oO8p5VbuqjOQ9VAIl8ykYbDrGazbWZXvnrybP7HPdGoEzzP1RZZVdEcz8BtFytqFKXBhNdfLWcdk2FNqbb/SPsUGqDHEKN8FuAqOiMFiA3d5O9s7u68xbvrTVtiH8MHlOGktaXk6Rml2+E8rGaLO8NApu8X0wPmkNCHpu6apdCQXLqap2U1+QpVFVUW4XwtNsXnYZiW4EUHYkxzdgrFs+2S1NuZtJAtBGojle+bE8UeZxP/SCP/J5k4nYLB4XFzne/raaxlSDQpuO9n63xWLjjvpREueDJBNxItNhX+QcP/bZ/iV8CNRfs4p3jlojwFJ3XhyxFxV87YVzKH3pRM9DnsV5mvMsz/sJDyHr9T5Ev7eX404RzUBCJyE+GMScp3GcRIPkYFf2jvydqgKWgUiiNBnGg0xKCcMs7mcO+5+VAI9y3FpLWM/Sd5AJ4eS9NB6kAiORh7Sj8w+dvo7dU4ei/1Co1FVrD/s74q/JvtXHhJfsU63YHdIPn7vQrW1qEHgBFfrYdQeh0PuRSKCS3WcHejGv2TdFuF1frqBsXUv87yHzQahVKitxxwPup5F5Wp7dL3tNGXy/DgAA&quot;"/>
    <we:property name="isFiltersActionButtonVisible" value="true"/>
    <we:property name="isVisualContainerHeaderHidden" value="false"/>
    <we:property name="reportEmbeddedTime" value="&quot;2024-09-21T23:42:23.065Z&quot;"/>
    <we:property name="creatorTenantId" value="&quot;fabd047c-ff48-492a-8bbb-8f98b9fb9cca&quot;"/>
    <we:property name="creatorUserId" value="&quot;10032000F2E41978&quot;"/>
    <we:property name="creatorSessionId" value="&quot;0c4bd9a6-f7cf-4a4e-ac20-2335d8923f0f&quot;"/>
  </we:properties>
  <we:bindings/>
  <we:snapshot xmlns:r="http://schemas.openxmlformats.org/officeDocument/2006/relationships" r:embed="rId1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77</TotalTime>
  <Words>1125</Words>
  <Application>Microsoft Office PowerPoint</Application>
  <PresentationFormat>Personalizado</PresentationFormat>
  <Paragraphs>82</Paragraphs>
  <Slides>11</Slides>
  <Notes>11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11</vt:i4>
      </vt:variant>
    </vt:vector>
  </HeadingPairs>
  <TitlesOfParts>
    <vt:vector size="16" baseType="lpstr">
      <vt:lpstr>Arial</vt:lpstr>
      <vt:lpstr>Inter</vt:lpstr>
      <vt:lpstr>Petrona</vt:lpstr>
      <vt:lpstr>Calibri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Santiago Alonso Molina Gonzalez</cp:lastModifiedBy>
  <cp:revision>2</cp:revision>
  <dcterms:created xsi:type="dcterms:W3CDTF">2024-09-21T23:15:57Z</dcterms:created>
  <dcterms:modified xsi:type="dcterms:W3CDTF">2024-09-22T00:34:05Z</dcterms:modified>
</cp:coreProperties>
</file>